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94" r:id="rId3"/>
    <p:sldId id="292" r:id="rId4"/>
    <p:sldId id="293" r:id="rId5"/>
    <p:sldId id="291" r:id="rId6"/>
    <p:sldId id="264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22BFE-3CBC-4005-A238-E38A672C551E}" type="datetimeFigureOut">
              <a:rPr lang="en-IN" smtClean="0"/>
              <a:t>10-06-2019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768B-2C8A-46EF-9668-78B0CC07BD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320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29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4" y="57879"/>
            <a:ext cx="1372820" cy="1284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7824" y="1101424"/>
            <a:ext cx="8867775" cy="18195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800" dirty="0" smtClean="0">
                <a:latin typeface="+mn-lt"/>
              </a:rPr>
              <a:t>Agenda Item 16</a:t>
            </a:r>
            <a:br>
              <a:rPr lang="en-US" sz="2800" dirty="0" smtClean="0">
                <a:latin typeface="+mn-lt"/>
              </a:rPr>
            </a:br>
            <a:r>
              <a:rPr lang="en-US" sz="3000" dirty="0">
                <a:latin typeface="+mn-lt"/>
              </a:rPr>
              <a:t/>
            </a:r>
            <a:br>
              <a:rPr lang="en-US" sz="3000" dirty="0">
                <a:latin typeface="+mn-lt"/>
              </a:rPr>
            </a:br>
            <a:r>
              <a:rPr lang="en-US" sz="3000" dirty="0" smtClean="0">
                <a:latin typeface="+mn-lt"/>
              </a:rPr>
              <a:t>Results </a:t>
            </a:r>
            <a:r>
              <a:rPr lang="en-US" sz="3000" dirty="0">
                <a:latin typeface="+mn-lt"/>
              </a:rPr>
              <a:t>of Regional Coordination Platform and how to enhance our engagement </a:t>
            </a:r>
            <a:r>
              <a:rPr lang="en-US" sz="3000" dirty="0" smtClean="0">
                <a:latin typeface="+mn-lt"/>
              </a:rPr>
              <a:t>with Regions </a:t>
            </a:r>
            <a:r>
              <a:rPr lang="en-US" sz="4000" b="0" dirty="0">
                <a:latin typeface="+mn-lt"/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0066" y="5447309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sz="2800" b="1" dirty="0">
                <a:latin typeface="+mn-lt"/>
              </a:rPr>
              <a:t>SAI-India</a:t>
            </a:r>
            <a:endParaRPr lang="en-IN" sz="2800" b="1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latin typeface="+mn-lt"/>
              </a:rPr>
              <a:t>11</a:t>
            </a:r>
            <a:r>
              <a:rPr lang="en-US" sz="3000" b="1" baseline="30000" dirty="0" smtClean="0">
                <a:latin typeface="+mn-lt"/>
              </a:rPr>
              <a:t>th</a:t>
            </a:r>
            <a:r>
              <a:rPr lang="en-US" sz="3000" b="1" dirty="0" smtClean="0">
                <a:latin typeface="+mn-lt"/>
              </a:rPr>
              <a:t> </a:t>
            </a:r>
            <a:r>
              <a:rPr lang="en-US" sz="3000" b="1" dirty="0">
                <a:latin typeface="+mn-lt"/>
              </a:rPr>
              <a:t>Meeting of KSC Steering Committee</a:t>
            </a:r>
          </a:p>
          <a:p>
            <a:endParaRPr lang="en-US" sz="3000" b="1" dirty="0">
              <a:latin typeface="+mn-lt"/>
            </a:endParaRPr>
          </a:p>
          <a:p>
            <a:r>
              <a:rPr lang="en-IN" sz="3000" b="1" dirty="0" smtClean="0">
                <a:latin typeface="+mn-lt"/>
              </a:rPr>
              <a:t>Pampanga, Philippines</a:t>
            </a:r>
            <a:endParaRPr lang="en-IN" sz="3000" b="1" dirty="0">
              <a:latin typeface="+mn-lt"/>
            </a:endParaRPr>
          </a:p>
          <a:p>
            <a:r>
              <a:rPr lang="en-IN" sz="3000" b="1" dirty="0" smtClean="0">
                <a:latin typeface="+mn-lt"/>
              </a:rPr>
              <a:t>(12-14 June 2019)</a:t>
            </a:r>
            <a:endParaRPr lang="en-IN" sz="3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88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E2E8D0A7-5E1E-47C7-9878-3159ED087CE7}"/>
              </a:ext>
            </a:extLst>
          </p:cNvPr>
          <p:cNvSpPr/>
          <p:nvPr/>
        </p:nvSpPr>
        <p:spPr>
          <a:xfrm>
            <a:off x="4316819" y="978195"/>
            <a:ext cx="3572538" cy="3402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IRCP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7EF2B94-9C91-4669-B2EA-32F18B3BA0B1}"/>
              </a:ext>
            </a:extLst>
          </p:cNvPr>
          <p:cNvSpPr/>
          <p:nvPr/>
        </p:nvSpPr>
        <p:spPr>
          <a:xfrm>
            <a:off x="414671" y="255181"/>
            <a:ext cx="1711842" cy="1765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INTOSAI GLOBAL BODIES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5C2A01F-705F-4706-A778-3C2FEADC348C}"/>
              </a:ext>
            </a:extLst>
          </p:cNvPr>
          <p:cNvSpPr/>
          <p:nvPr/>
        </p:nvSpPr>
        <p:spPr>
          <a:xfrm>
            <a:off x="9774864" y="255181"/>
            <a:ext cx="1711842" cy="1765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REGIONS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7B37929D-13F3-4BFB-AC14-1B0EE5E2A877}"/>
              </a:ext>
            </a:extLst>
          </p:cNvPr>
          <p:cNvCxnSpPr>
            <a:cxnSpLocks/>
            <a:stCxn id="4" idx="2"/>
          </p:cNvCxnSpPr>
          <p:nvPr/>
        </p:nvCxnSpPr>
        <p:spPr>
          <a:xfrm flipH="1" flipV="1">
            <a:off x="2126513" y="1116420"/>
            <a:ext cx="2190306" cy="31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83946850-9503-49E7-8699-567982A95E38}"/>
              </a:ext>
            </a:extLst>
          </p:cNvPr>
          <p:cNvCxnSpPr>
            <a:cxnSpLocks/>
            <a:stCxn id="4" idx="6"/>
          </p:cNvCxnSpPr>
          <p:nvPr/>
        </p:nvCxnSpPr>
        <p:spPr>
          <a:xfrm flipV="1">
            <a:off x="7889357" y="1116420"/>
            <a:ext cx="1885507" cy="31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xmlns="" id="{783CE2A8-3EAA-4393-8219-07E1A70301A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712" y="2595040"/>
          <a:ext cx="3212955" cy="425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477">
                  <a:extLst>
                    <a:ext uri="{9D8B030D-6E8A-4147-A177-3AD203B41FA5}">
                      <a16:colId xmlns:a16="http://schemas.microsoft.com/office/drawing/2014/main" xmlns="" val="1010284750"/>
                    </a:ext>
                  </a:extLst>
                </a:gridCol>
                <a:gridCol w="803239">
                  <a:extLst>
                    <a:ext uri="{9D8B030D-6E8A-4147-A177-3AD203B41FA5}">
                      <a16:colId xmlns:a16="http://schemas.microsoft.com/office/drawing/2014/main" xmlns="" val="347883934"/>
                    </a:ext>
                  </a:extLst>
                </a:gridCol>
                <a:gridCol w="803239">
                  <a:extLst>
                    <a:ext uri="{9D8B030D-6E8A-4147-A177-3AD203B41FA5}">
                      <a16:colId xmlns:a16="http://schemas.microsoft.com/office/drawing/2014/main" xmlns="" val="3330995619"/>
                    </a:ext>
                  </a:extLst>
                </a:gridCol>
              </a:tblGrid>
              <a:tr h="558917">
                <a:tc gridSpan="3">
                  <a:txBody>
                    <a:bodyPr/>
                    <a:lstStyle/>
                    <a:p>
                      <a:r>
                        <a:rPr lang="en-IN" dirty="0"/>
                        <a:t>INTOSAI GLOBAL BODIES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4255956"/>
                  </a:ext>
                </a:extLst>
              </a:tr>
              <a:tr h="344387">
                <a:tc rowSpan="4">
                  <a:txBody>
                    <a:bodyPr/>
                    <a:lstStyle/>
                    <a:p>
                      <a:r>
                        <a:rPr lang="en-IN" dirty="0"/>
                        <a:t>GOAL CHAIRS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PSC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3590937"/>
                  </a:ext>
                </a:extLst>
              </a:tr>
              <a:tr h="34438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CBC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5150180"/>
                  </a:ext>
                </a:extLst>
              </a:tr>
              <a:tr h="3610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KSC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WGs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925008"/>
                  </a:ext>
                </a:extLst>
              </a:tr>
              <a:tr h="34438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/>
                        <a:t>PFAC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7391898"/>
                  </a:ext>
                </a:extLst>
              </a:tr>
              <a:tr h="558917">
                <a:tc gridSpan="3">
                  <a:txBody>
                    <a:bodyPr/>
                    <a:lstStyle/>
                    <a:p>
                      <a:r>
                        <a:rPr lang="en-IN" dirty="0"/>
                        <a:t>IDI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690152"/>
                  </a:ext>
                </a:extLst>
              </a:tr>
              <a:tr h="558917">
                <a:tc gridSpan="3">
                  <a:txBody>
                    <a:bodyPr/>
                    <a:lstStyle/>
                    <a:p>
                      <a:r>
                        <a:rPr lang="en-IN" dirty="0"/>
                        <a:t>INTOSAI SECRETARIAT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6395132"/>
                  </a:ext>
                </a:extLst>
              </a:tr>
              <a:tr h="558917">
                <a:tc gridSpan="3">
                  <a:txBody>
                    <a:bodyPr/>
                    <a:lstStyle/>
                    <a:p>
                      <a:r>
                        <a:rPr lang="en-IN" dirty="0"/>
                        <a:t>INTOSAI JOURNAL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2750661"/>
                  </a:ext>
                </a:extLst>
              </a:tr>
              <a:tr h="558917">
                <a:tc gridSpan="3">
                  <a:txBody>
                    <a:bodyPr/>
                    <a:lstStyle/>
                    <a:p>
                      <a:r>
                        <a:rPr lang="en-IN" dirty="0"/>
                        <a:t>SCEI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3613929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3D783E1-D29C-4126-B1D3-4623FA68E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110" y="2512488"/>
            <a:ext cx="2961125" cy="4284471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E3C9602E-A870-45C7-9DE1-0275AD145BBB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1270592" y="2020186"/>
            <a:ext cx="0" cy="55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84DF384B-CBD2-41D6-BE85-236688262699}"/>
              </a:ext>
            </a:extLst>
          </p:cNvPr>
          <p:cNvCxnSpPr>
            <a:cxnSpLocks/>
          </p:cNvCxnSpPr>
          <p:nvPr/>
        </p:nvCxnSpPr>
        <p:spPr>
          <a:xfrm>
            <a:off x="10630785" y="2041452"/>
            <a:ext cx="0" cy="534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96474284-A44B-41F8-8C9F-2F345C075C0F}"/>
              </a:ext>
            </a:extLst>
          </p:cNvPr>
          <p:cNvCxnSpPr/>
          <p:nvPr/>
        </p:nvCxnSpPr>
        <p:spPr>
          <a:xfrm flipV="1">
            <a:off x="3211033" y="3221665"/>
            <a:ext cx="5603358" cy="797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43C2C3AD-BE70-4674-BEBC-9FFAFC0FBE77}"/>
              </a:ext>
            </a:extLst>
          </p:cNvPr>
          <p:cNvCxnSpPr/>
          <p:nvPr/>
        </p:nvCxnSpPr>
        <p:spPr>
          <a:xfrm flipV="1">
            <a:off x="3221666" y="3848986"/>
            <a:ext cx="5610444" cy="212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A57A12EE-4731-42D4-8B32-5EAD718CDC85}"/>
              </a:ext>
            </a:extLst>
          </p:cNvPr>
          <p:cNvCxnSpPr/>
          <p:nvPr/>
        </p:nvCxnSpPr>
        <p:spPr>
          <a:xfrm>
            <a:off x="3211033" y="4037795"/>
            <a:ext cx="5603358" cy="300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0A56BA8E-58A6-43E0-BF5E-DE97EFE1AD29}"/>
              </a:ext>
            </a:extLst>
          </p:cNvPr>
          <p:cNvCxnSpPr/>
          <p:nvPr/>
        </p:nvCxnSpPr>
        <p:spPr>
          <a:xfrm>
            <a:off x="3221666" y="4061637"/>
            <a:ext cx="5621077" cy="829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54EC71D5-DD36-4E61-8661-B68EC5C78962}"/>
              </a:ext>
            </a:extLst>
          </p:cNvPr>
          <p:cNvCxnSpPr/>
          <p:nvPr/>
        </p:nvCxnSpPr>
        <p:spPr>
          <a:xfrm>
            <a:off x="3207490" y="4080325"/>
            <a:ext cx="5624620" cy="1385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E6419F91-D3FB-4547-B19D-E508D19F2CEA}"/>
              </a:ext>
            </a:extLst>
          </p:cNvPr>
          <p:cNvCxnSpPr/>
          <p:nvPr/>
        </p:nvCxnSpPr>
        <p:spPr>
          <a:xfrm>
            <a:off x="3221666" y="4104167"/>
            <a:ext cx="5621077" cy="1818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7FECA427-4C96-457D-9858-AD978C81A64D}"/>
              </a:ext>
            </a:extLst>
          </p:cNvPr>
          <p:cNvCxnSpPr/>
          <p:nvPr/>
        </p:nvCxnSpPr>
        <p:spPr>
          <a:xfrm>
            <a:off x="3207490" y="4122417"/>
            <a:ext cx="5606901" cy="2253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93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96534"/>
            <a:ext cx="7715200" cy="1138138"/>
          </a:xfrm>
        </p:spPr>
        <p:txBody>
          <a:bodyPr>
            <a:normAutofit/>
          </a:bodyPr>
          <a:lstStyle/>
          <a:p>
            <a:r>
              <a:rPr lang="en-US" sz="40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KSC and Regions Cooperation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442" y="1354667"/>
            <a:ext cx="10801350" cy="4485330"/>
          </a:xfrm>
        </p:spPr>
        <p:txBody>
          <a:bodyPr>
            <a:noAutofit/>
          </a:bodyPr>
          <a:lstStyle/>
          <a:p>
            <a:pPr lvl="0" algn="just" fontAlgn="base"/>
            <a:r>
              <a:rPr lang="en-US" sz="2200" dirty="0">
                <a:latin typeface="+mn-lt"/>
              </a:rPr>
              <a:t>Strengthening our relationship with Regional bodies has been under deliberations in past KSC SC meetings.</a:t>
            </a:r>
          </a:p>
          <a:p>
            <a:pPr lvl="0" algn="just" fontAlgn="base"/>
            <a:r>
              <a:rPr lang="en-US" sz="2200" dirty="0">
                <a:latin typeface="+mn-lt"/>
              </a:rPr>
              <a:t>Use of  INTOSAI  Community Portal and Participation in Regions Meetings  considered vital for engaging the Regions. </a:t>
            </a:r>
          </a:p>
          <a:p>
            <a:pPr marL="0" lvl="0" indent="0" algn="just" fontAlgn="base">
              <a:buNone/>
            </a:pPr>
            <a:endParaRPr lang="en-US" sz="2400" dirty="0" smtClean="0"/>
          </a:p>
          <a:p>
            <a:pPr lvl="0" algn="just" fontAlgn="base"/>
            <a:endParaRPr lang="en-US" sz="2400" dirty="0"/>
          </a:p>
          <a:p>
            <a:pPr lvl="0" algn="just" fontAlgn="base"/>
            <a:endParaRPr lang="en-US" sz="2400" dirty="0" smtClean="0"/>
          </a:p>
          <a:p>
            <a:pPr lvl="0" algn="just" fontAlgn="base"/>
            <a:endParaRPr lang="en-US" sz="2400" dirty="0"/>
          </a:p>
          <a:p>
            <a:pPr lvl="0" algn="just" fontAlgn="base"/>
            <a:endParaRPr lang="en-US" sz="2400" dirty="0" smtClean="0"/>
          </a:p>
          <a:p>
            <a:pPr marL="0" lvl="0" indent="0" algn="just" fontAlgn="base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3785" y="2837967"/>
            <a:ext cx="544633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INTOSAI Community </a:t>
            </a:r>
            <a:r>
              <a:rPr lang="en-US" sz="2000" b="1" dirty="0" smtClean="0"/>
              <a:t>Portal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2200" dirty="0" smtClean="0"/>
              <a:t>Regions shown interest </a:t>
            </a:r>
            <a:r>
              <a:rPr lang="en-US" sz="2200" dirty="0"/>
              <a:t>in using Communities of Practice and Video Conferencing facility </a:t>
            </a:r>
          </a:p>
          <a:p>
            <a:pPr marL="517525" lvl="1" indent="-233363" algn="just" fontAlgn="base">
              <a:buFont typeface="Arial" panose="020B0604020202020204" pitchFamily="34" charset="0"/>
              <a:buChar char="•"/>
            </a:pPr>
            <a:r>
              <a:rPr lang="en-US" sz="2200" dirty="0" smtClean="0"/>
              <a:t>OLACEFS </a:t>
            </a:r>
            <a:r>
              <a:rPr lang="en-US" sz="2200" dirty="0"/>
              <a:t>and PASAI to contribute to the library of the </a:t>
            </a:r>
            <a:r>
              <a:rPr lang="en-US" sz="2200" dirty="0" smtClean="0"/>
              <a:t>Portal.</a:t>
            </a:r>
          </a:p>
          <a:p>
            <a:pPr marL="517525" lvl="1" indent="-233363" algn="just" fontAlgn="base">
              <a:buFont typeface="Arial" panose="020B0604020202020204" pitchFamily="34" charset="0"/>
              <a:buChar char="•"/>
            </a:pPr>
            <a:r>
              <a:rPr lang="en-US" sz="2200" dirty="0" smtClean="0"/>
              <a:t>AFROSAI </a:t>
            </a:r>
            <a:r>
              <a:rPr lang="en-US" sz="2200" dirty="0"/>
              <a:t>has expressed interest in having a page in the Portal </a:t>
            </a:r>
            <a:endParaRPr lang="en-US" sz="2200" dirty="0" smtClean="0"/>
          </a:p>
          <a:p>
            <a:pPr marL="517525" lvl="1" indent="-233363" algn="just" fontAlgn="base">
              <a:buFont typeface="Arial" panose="020B0604020202020204" pitchFamily="34" charset="0"/>
              <a:buChar char="•"/>
            </a:pPr>
            <a:r>
              <a:rPr lang="en-US" sz="2200" dirty="0" smtClean="0"/>
              <a:t>ARABOSAI </a:t>
            </a:r>
            <a:r>
              <a:rPr lang="en-US" sz="2200" dirty="0"/>
              <a:t>has opened Communities of Practice  for  ARABOSAI - AFROSAI-E cooperation in the Portal.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81145" y="2652173"/>
            <a:ext cx="586643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US" sz="2000" b="1" dirty="0" smtClean="0"/>
              <a:t>Regional Meetings</a:t>
            </a:r>
            <a:endParaRPr lang="en-US" sz="2000" b="1" dirty="0"/>
          </a:p>
          <a:p>
            <a:pPr marL="284163" lvl="1" indent="-22383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KSC </a:t>
            </a:r>
            <a:r>
              <a:rPr lang="en-GB" sz="2200" dirty="0" smtClean="0"/>
              <a:t>attends INTOSAI </a:t>
            </a:r>
            <a:r>
              <a:rPr lang="en-GB" sz="2200" dirty="0"/>
              <a:t>Regions Coordination Platform meetings. </a:t>
            </a:r>
          </a:p>
          <a:p>
            <a:pPr marL="284163" lvl="1" indent="-22383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SAI Mexico </a:t>
            </a:r>
            <a:r>
              <a:rPr lang="en-GB" sz="2200" dirty="0" smtClean="0"/>
              <a:t>in </a:t>
            </a:r>
            <a:r>
              <a:rPr lang="en-GB" sz="2200" dirty="0"/>
              <a:t>OLACEFs </a:t>
            </a:r>
            <a:r>
              <a:rPr lang="en-GB" sz="2200" dirty="0" smtClean="0"/>
              <a:t> </a:t>
            </a:r>
            <a:endParaRPr lang="en-GB" sz="2200" dirty="0"/>
          </a:p>
          <a:p>
            <a:pPr marL="284163" lvl="1" indent="-22383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SAI India </a:t>
            </a:r>
            <a:r>
              <a:rPr lang="en-GB" sz="2200" dirty="0" smtClean="0"/>
              <a:t>in ASOSAI and CAROSAI </a:t>
            </a:r>
            <a:r>
              <a:rPr lang="en-GB" sz="2200" dirty="0"/>
              <a:t>Congress. </a:t>
            </a:r>
            <a:endParaRPr lang="en-IN" sz="2200" dirty="0"/>
          </a:p>
          <a:p>
            <a:pPr marL="284163" lvl="1" indent="-223838" algn="just">
              <a:buFont typeface="Arial" panose="020B0604020202020204" pitchFamily="34" charset="0"/>
              <a:buChar char="•"/>
            </a:pPr>
            <a:r>
              <a:rPr lang="en-US" sz="2200" dirty="0"/>
              <a:t>T</a:t>
            </a:r>
            <a:r>
              <a:rPr lang="en-US" sz="2200" dirty="0" smtClean="0"/>
              <a:t>emplate </a:t>
            </a:r>
            <a:r>
              <a:rPr lang="en-US" sz="2200" dirty="0"/>
              <a:t>for reporting </a:t>
            </a:r>
            <a:r>
              <a:rPr lang="en-US" sz="2200" dirty="0" smtClean="0"/>
              <a:t>KSC work prepared </a:t>
            </a:r>
            <a:endParaRPr lang="en-US" sz="2200" dirty="0"/>
          </a:p>
          <a:p>
            <a:pPr marL="284163" lvl="1" indent="-223838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Uganda </a:t>
            </a:r>
            <a:r>
              <a:rPr lang="en-US" sz="2200" dirty="0"/>
              <a:t>has agreed to represent </a:t>
            </a:r>
            <a:r>
              <a:rPr lang="en-US" sz="2200" dirty="0" smtClean="0"/>
              <a:t>in </a:t>
            </a:r>
            <a:r>
              <a:rPr lang="en-US" sz="2200" dirty="0"/>
              <a:t>AFROSAI Meetings </a:t>
            </a:r>
          </a:p>
          <a:p>
            <a:pPr marL="284163" lvl="1" indent="-223838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France is considering representing KSC in EUROSAI </a:t>
            </a:r>
            <a:r>
              <a:rPr lang="en-US" sz="2200" dirty="0" smtClean="0"/>
              <a:t>Meetings.</a:t>
            </a:r>
            <a:endParaRPr lang="en-US" sz="2200" dirty="0"/>
          </a:p>
          <a:p>
            <a:pPr marL="284163" lvl="1" indent="-223838"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Yet to be represented at </a:t>
            </a:r>
            <a:r>
              <a:rPr lang="en-GB" sz="2200" dirty="0"/>
              <a:t>ARABOSAI, PASAI, </a:t>
            </a:r>
            <a:r>
              <a:rPr lang="en-GB" sz="2200" dirty="0" smtClean="0"/>
              <a:t>CREFIAF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2008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877" y="0"/>
            <a:ext cx="8486276" cy="1138138"/>
          </a:xfrm>
        </p:spPr>
        <p:txBody>
          <a:bodyPr>
            <a:noAutofit/>
          </a:bodyPr>
          <a:lstStyle/>
          <a:p>
            <a:r>
              <a:rPr lang="en-US" sz="36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IRCP Deliberations – Issues for Discussion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407948"/>
              </p:ext>
            </p:extLst>
          </p:nvPr>
        </p:nvGraphicFramePr>
        <p:xfrm>
          <a:off x="175178" y="948805"/>
          <a:ext cx="1169141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3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555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715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5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Quality and utility of the Products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Auditing of SDGs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Limitations to accessing  Knowledge resources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9481">
                <a:tc>
                  <a:txBody>
                    <a:bodyPr/>
                    <a:lstStyle/>
                    <a:p>
                      <a:pPr marL="233363" lvl="1" indent="-233363" algn="just" fontAlgn="base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Quality of exposure process</a:t>
                      </a:r>
                    </a:p>
                    <a:p>
                      <a:pPr marL="233363" marR="0" lvl="1" indent="-2333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Translate before exposure</a:t>
                      </a:r>
                    </a:p>
                    <a:p>
                      <a:pPr marL="233363" lvl="1" indent="-233363" algn="just" fontAlgn="base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marR="0" lvl="1" indent="-1730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Need for capacity development, methodology, eLearning and knowledge sharing for Audit of implementation</a:t>
                      </a:r>
                      <a:r>
                        <a:rPr lang="en-US" sz="2200" baseline="0" dirty="0" smtClean="0"/>
                        <a:t> of SDG </a:t>
                      </a:r>
                      <a:r>
                        <a:rPr lang="en-US" sz="2200" baseline="0" dirty="0" err="1" smtClean="0"/>
                        <a:t>programmes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2" indent="-228600" algn="just" defTabSz="9144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websites with restricted access</a:t>
                      </a:r>
                    </a:p>
                    <a:p>
                      <a:pPr marL="228600" lvl="2" indent="-228600" algn="just" defTabSz="9144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awareness of accessible knowledge resources</a:t>
                      </a:r>
                    </a:p>
                    <a:p>
                      <a:pPr marL="228600" lvl="2" indent="-228600" algn="just" defTabSz="9144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clarity on purposes of INTOSAI website vs. Community Portal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37204"/>
              </p:ext>
            </p:extLst>
          </p:nvPr>
        </p:nvGraphicFramePr>
        <p:xfrm>
          <a:off x="175178" y="3614780"/>
          <a:ext cx="1159933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8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572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87938">
                <a:tc>
                  <a:txBody>
                    <a:bodyPr/>
                    <a:lstStyle/>
                    <a:p>
                      <a:pPr marL="285750" marR="0" lvl="2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Seek assistance for translation of Exposure documents</a:t>
                      </a:r>
                    </a:p>
                    <a:p>
                      <a:pPr marL="285750" marR="0" lvl="2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Encourage Regions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for better response</a:t>
                      </a:r>
                      <a:endParaRPr lang="en-US" sz="2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14400" lvl="2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en-US" sz="2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lvl="2" indent="-169863" algn="just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commence 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KSC-IDI Programme on implementation of SDGs</a:t>
                      </a:r>
                    </a:p>
                    <a:p>
                      <a:pPr marL="169863" lvl="2" indent="-169863" algn="just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Create 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</a:rPr>
                        <a:t>CoP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 on SDGs and seek participation of WGs </a:t>
                      </a:r>
                    </a:p>
                    <a:p>
                      <a:pPr marL="169863" marR="0" lvl="2" indent="-1698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Populate knowledge 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 with case studies, documents related to SDGs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2" indent="-228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Promote enhanced awareness and usage of Community Portal </a:t>
                      </a:r>
                    </a:p>
                    <a:p>
                      <a:pPr marL="228600" lvl="2" indent="-228600" algn="just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Consider identifying focal persons from each Region as communication liaisons</a:t>
                      </a:r>
                    </a:p>
                    <a:p>
                      <a:pPr marL="228600" lvl="2" indent="-228600" algn="just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Seek regional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assistance for translation of content developed in the current plan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88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250396"/>
            <a:ext cx="7715200" cy="1138138"/>
          </a:xfrm>
        </p:spPr>
        <p:txBody>
          <a:bodyPr>
            <a:normAutofit/>
          </a:bodyPr>
          <a:lstStyle/>
          <a:p>
            <a:r>
              <a:rPr lang="en-US" sz="36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Issues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600201"/>
            <a:ext cx="11468100" cy="4505325"/>
          </a:xfrm>
        </p:spPr>
        <p:txBody>
          <a:bodyPr>
            <a:noAutofit/>
          </a:bodyPr>
          <a:lstStyle/>
          <a:p>
            <a:pPr marL="338137" indent="-233363" defTabSz="457200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+mn-lt"/>
              </a:rPr>
              <a:t>Identify representatives for the PASAI, ARABOSAI and  CREFIAF Regions’ Meetings</a:t>
            </a:r>
          </a:p>
          <a:p>
            <a:pPr marL="338137" indent="-233363" defTabSz="457200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+mn-lt"/>
              </a:rPr>
              <a:t>Create Standard Template for communication with Regional </a:t>
            </a:r>
            <a:r>
              <a:rPr lang="en-US" sz="2200" dirty="0" err="1">
                <a:latin typeface="+mn-lt"/>
              </a:rPr>
              <a:t>organisations</a:t>
            </a:r>
            <a:endParaRPr lang="en-US" sz="2200" dirty="0">
              <a:latin typeface="+mn-lt"/>
            </a:endParaRPr>
          </a:p>
          <a:p>
            <a:pPr marL="338137" indent="-233363" defTabSz="457200"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+mn-lt"/>
              </a:rPr>
              <a:t>Regular feedback from the WG on the challenges and support sought from the Regions will enable KSC to discuss these during IRCP meetings.</a:t>
            </a:r>
          </a:p>
          <a:p>
            <a:pPr marL="338137" indent="-233363" defTabSz="457200"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latin typeface="+mn-lt"/>
              </a:rPr>
              <a:t>Issues that can be covered in the Regions Meetings:</a:t>
            </a:r>
          </a:p>
          <a:p>
            <a:pPr marL="795337" lvl="1" indent="-233363" defTabSz="457200"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latin typeface="+mn-lt"/>
              </a:rPr>
              <a:t>Advocate the necessity of cooperation between KSC and the Regions in knowledge sharing activities for better synergies. </a:t>
            </a:r>
          </a:p>
          <a:p>
            <a:pPr marL="795337" lvl="1" indent="-233363" defTabSz="457200"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latin typeface="+mn-lt"/>
              </a:rPr>
              <a:t>Gather Support of the Regions in the Working Group activities. </a:t>
            </a:r>
          </a:p>
          <a:p>
            <a:pPr marL="1195387" lvl="2" indent="-233363" defTabSz="457200"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latin typeface="+mn-lt"/>
              </a:rPr>
              <a:t>WGEI has expressed difficulties in obtaining regional participation in EI activities. </a:t>
            </a:r>
          </a:p>
        </p:txBody>
      </p:sp>
    </p:spTree>
    <p:extLst>
      <p:ext uri="{BB962C8B-B14F-4D97-AF65-F5344CB8AC3E}">
        <p14:creationId xmlns:p14="http://schemas.microsoft.com/office/powerpoint/2010/main" val="1011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7" y="1643052"/>
            <a:ext cx="8066117" cy="193142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5000" b="1" dirty="0" smtClean="0">
                <a:latin typeface="+mn-lt"/>
              </a:rPr>
              <a:t>THANK YOU</a:t>
            </a:r>
            <a:r>
              <a:rPr lang="en-IN" sz="4000" b="1" dirty="0" smtClean="0">
                <a:latin typeface="+mn-lt"/>
              </a:rPr>
              <a:t/>
            </a:r>
            <a:br>
              <a:rPr lang="en-IN" sz="4000" b="1" dirty="0" smtClean="0">
                <a:latin typeface="+mn-lt"/>
              </a:rPr>
            </a:br>
            <a:endParaRPr lang="en-IN" sz="4000" b="1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1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428</Words>
  <Application>Microsoft Office PowerPoint</Application>
  <PresentationFormat>Widescreen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Office Theme</vt:lpstr>
      <vt:lpstr>   Agenda Item 16  Results of Regional Coordination Platform and how to enhance our engagement with Regions  </vt:lpstr>
      <vt:lpstr>PowerPoint Presentation</vt:lpstr>
      <vt:lpstr>KSC and Regions Cooperation</vt:lpstr>
      <vt:lpstr>IRCP Deliberations – Issues for Discussion </vt:lpstr>
      <vt:lpstr>Additional Issues for discussion</vt:lpstr>
      <vt:lpstr>  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iCISA</dc:creator>
  <cp:lastModifiedBy>Dell</cp:lastModifiedBy>
  <cp:revision>74</cp:revision>
  <cp:lastPrinted>2019-06-07T13:31:47Z</cp:lastPrinted>
  <dcterms:created xsi:type="dcterms:W3CDTF">2017-08-15T02:16:39Z</dcterms:created>
  <dcterms:modified xsi:type="dcterms:W3CDTF">2019-06-10T06:39:11Z</dcterms:modified>
</cp:coreProperties>
</file>